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2" r:id="rId1"/>
  </p:sldMasterIdLst>
  <p:notesMasterIdLst>
    <p:notesMasterId r:id="rId25"/>
  </p:notesMasterIdLst>
  <p:sldIdLst>
    <p:sldId id="299" r:id="rId2"/>
    <p:sldId id="347" r:id="rId3"/>
    <p:sldId id="282" r:id="rId4"/>
    <p:sldId id="337" r:id="rId5"/>
    <p:sldId id="335" r:id="rId6"/>
    <p:sldId id="308" r:id="rId7"/>
    <p:sldId id="319" r:id="rId8"/>
    <p:sldId id="309" r:id="rId9"/>
    <p:sldId id="310" r:id="rId10"/>
    <p:sldId id="338" r:id="rId11"/>
    <p:sldId id="339" r:id="rId12"/>
    <p:sldId id="341" r:id="rId13"/>
    <p:sldId id="328" r:id="rId14"/>
    <p:sldId id="348" r:id="rId15"/>
    <p:sldId id="329" r:id="rId16"/>
    <p:sldId id="330" r:id="rId17"/>
    <p:sldId id="336" r:id="rId18"/>
    <p:sldId id="350" r:id="rId19"/>
    <p:sldId id="351" r:id="rId20"/>
    <p:sldId id="331" r:id="rId21"/>
    <p:sldId id="349" r:id="rId22"/>
    <p:sldId id="352" r:id="rId23"/>
    <p:sldId id="306" r:id="rId2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85" d="100"/>
          <a:sy n="85" d="100"/>
        </p:scale>
        <p:origin x="732" y="5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rtl="0">
              <a:spcBef>
                <a:spcPts val="0"/>
              </a:spcBef>
              <a:spcAft>
                <a:spcPts val="0"/>
              </a:spcAft>
              <a:buSzPts val="1100"/>
              <a:buChar char="●"/>
              <a:defRPr sz="1100"/>
            </a:lvl1pPr>
            <a:lvl2pPr marL="914400" lvl="1" indent="-298450" rtl="0">
              <a:spcBef>
                <a:spcPts val="0"/>
              </a:spcBef>
              <a:spcAft>
                <a:spcPts val="0"/>
              </a:spcAft>
              <a:buSzPts val="1100"/>
              <a:buChar char="○"/>
              <a:defRPr sz="1100"/>
            </a:lvl2pPr>
            <a:lvl3pPr marL="1371600" lvl="2" indent="-298450" rtl="0">
              <a:spcBef>
                <a:spcPts val="0"/>
              </a:spcBef>
              <a:spcAft>
                <a:spcPts val="0"/>
              </a:spcAft>
              <a:buSzPts val="1100"/>
              <a:buChar char="■"/>
              <a:defRPr sz="1100"/>
            </a:lvl3pPr>
            <a:lvl4pPr marL="1828800" lvl="3" indent="-298450" rtl="0">
              <a:spcBef>
                <a:spcPts val="0"/>
              </a:spcBef>
              <a:spcAft>
                <a:spcPts val="0"/>
              </a:spcAft>
              <a:buSzPts val="1100"/>
              <a:buChar char="●"/>
              <a:defRPr sz="1100"/>
            </a:lvl4pPr>
            <a:lvl5pPr marL="2286000" lvl="4" indent="-298450" rtl="0">
              <a:spcBef>
                <a:spcPts val="0"/>
              </a:spcBef>
              <a:spcAft>
                <a:spcPts val="0"/>
              </a:spcAft>
              <a:buSzPts val="1100"/>
              <a:buChar char="○"/>
              <a:defRPr sz="1100"/>
            </a:lvl5pPr>
            <a:lvl6pPr marL="2743200" lvl="5" indent="-298450" rtl="0">
              <a:spcBef>
                <a:spcPts val="0"/>
              </a:spcBef>
              <a:spcAft>
                <a:spcPts val="0"/>
              </a:spcAft>
              <a:buSzPts val="1100"/>
              <a:buChar char="■"/>
              <a:defRPr sz="1100"/>
            </a:lvl6pPr>
            <a:lvl7pPr marL="3200400" lvl="6" indent="-298450" rtl="0">
              <a:spcBef>
                <a:spcPts val="0"/>
              </a:spcBef>
              <a:spcAft>
                <a:spcPts val="0"/>
              </a:spcAft>
              <a:buSzPts val="1100"/>
              <a:buChar char="●"/>
              <a:defRPr sz="1100"/>
            </a:lvl7pPr>
            <a:lvl8pPr marL="3657600" lvl="7" indent="-298450" rtl="0">
              <a:spcBef>
                <a:spcPts val="0"/>
              </a:spcBef>
              <a:spcAft>
                <a:spcPts val="0"/>
              </a:spcAft>
              <a:buSzPts val="1100"/>
              <a:buChar char="○"/>
              <a:defRPr sz="1100"/>
            </a:lvl8pPr>
            <a:lvl9pPr marL="4114800" lvl="8" indent="-298450" rtl="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142528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47042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8AB1B-DA20-4353-B059-A4C6332DCC39}" type="slidenum">
              <a:rPr lang="en-US" smtClean="0"/>
              <a:t>‹#›</a:t>
            </a:fld>
            <a:endParaRPr lang="en-US"/>
          </a:p>
        </p:txBody>
      </p:sp>
    </p:spTree>
    <p:extLst>
      <p:ext uri="{BB962C8B-B14F-4D97-AF65-F5344CB8AC3E}">
        <p14:creationId xmlns:p14="http://schemas.microsoft.com/office/powerpoint/2010/main" val="371486990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405187441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380177377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178647201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351119409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13141499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249335039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383565519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347966953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8AB1B-DA20-4353-B059-A4C6332DCC39}" type="slidenum">
              <a:rPr lang="en-US" smtClean="0"/>
              <a:t>‹#›</a:t>
            </a:fld>
            <a:endParaRPr lang="en-US"/>
          </a:p>
        </p:txBody>
      </p:sp>
    </p:spTree>
    <p:extLst>
      <p:ext uri="{BB962C8B-B14F-4D97-AF65-F5344CB8AC3E}">
        <p14:creationId xmlns:p14="http://schemas.microsoft.com/office/powerpoint/2010/main" val="3823799058"/>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B956523-7A14-8047-81F3-53A6CA6A67A9}" type="datetimeFigureOut">
              <a:rPr lang="en-US" smtClean="0"/>
              <a:pPr/>
              <a:t>10/26/2023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87013357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B956523-7A14-8047-81F3-53A6CA6A67A9}" type="datetimeFigureOut">
              <a:rPr lang="en-US" smtClean="0"/>
              <a:pPr/>
              <a:t>10/26/2023</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marL="0" lvl="0" indent="0" algn="r" rtl="0">
              <a:spcBef>
                <a:spcPts val="0"/>
              </a:spcBef>
              <a:spcAft>
                <a:spcPts val="0"/>
              </a:spcAft>
              <a:buNone/>
            </a:pPr>
            <a:fld id="{00000000-1234-1234-1234-123412341234}" type="slidenum">
              <a:rPr lang="ar-AE" smtClean="0"/>
              <a:t>‹#›</a:t>
            </a:fld>
            <a:endParaRPr lang="ar-AE"/>
          </a:p>
        </p:txBody>
      </p:sp>
    </p:spTree>
    <p:extLst>
      <p:ext uri="{BB962C8B-B14F-4D97-AF65-F5344CB8AC3E}">
        <p14:creationId xmlns:p14="http://schemas.microsoft.com/office/powerpoint/2010/main" val="377304781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7">
            <a:extLst>
              <a:ext uri="{FF2B5EF4-FFF2-40B4-BE49-F238E27FC236}">
                <a16:creationId xmlns:a16="http://schemas.microsoft.com/office/drawing/2014/main" id="{60322041-9B56-4E40-A661-C8A374FF4847}"/>
              </a:ext>
            </a:extLst>
          </p:cNvPr>
          <p:cNvSpPr txBox="1"/>
          <p:nvPr/>
        </p:nvSpPr>
        <p:spPr>
          <a:xfrm>
            <a:off x="1073843" y="1599655"/>
            <a:ext cx="6586791" cy="2308324"/>
          </a:xfrm>
          <a:prstGeom prst="rect">
            <a:avLst/>
          </a:prstGeom>
          <a:noFill/>
        </p:spPr>
        <p:txBody>
          <a:bodyPr wrap="square" rtlCol="1">
            <a:spAutoFit/>
          </a:bodyPr>
          <a:lstStyle/>
          <a:p>
            <a:pPr algn="ctr" rtl="1">
              <a:buClrTx/>
              <a:buFontTx/>
              <a:buNone/>
            </a:pPr>
            <a:r>
              <a:rPr lang="en-US" sz="3600" kern="1200" dirty="0">
                <a:solidFill>
                  <a:prstClr val="black"/>
                </a:solidFill>
                <a:latin typeface="Times New Roman" panose="02020603050405020304" pitchFamily="18" charset="0"/>
                <a:ea typeface="+mn-ea"/>
                <a:cs typeface="Times New Roman" panose="02020603050405020304" pitchFamily="18" charset="0"/>
              </a:rPr>
              <a:t>Introduction to  </a:t>
            </a:r>
            <a:r>
              <a:rPr lang="en-US" sz="3600" kern="1200" dirty="0" smtClean="0">
                <a:solidFill>
                  <a:prstClr val="black"/>
                </a:solidFill>
                <a:latin typeface="Times New Roman" panose="02020603050405020304" pitchFamily="18" charset="0"/>
                <a:ea typeface="+mn-ea"/>
                <a:cs typeface="Times New Roman" panose="02020603050405020304" pitchFamily="18" charset="0"/>
              </a:rPr>
              <a:t>sociology</a:t>
            </a:r>
          </a:p>
          <a:p>
            <a:pPr algn="ctr" rtl="1">
              <a:buClrTx/>
              <a:buFontTx/>
              <a:buNone/>
            </a:pPr>
            <a:r>
              <a:rPr lang="en-US" sz="3600" kern="1200" dirty="0" smtClean="0">
                <a:solidFill>
                  <a:prstClr val="black"/>
                </a:solidFill>
                <a:latin typeface="Times New Roman" panose="02020603050405020304" pitchFamily="18" charset="0"/>
                <a:ea typeface="+mn-ea"/>
                <a:cs typeface="Times New Roman" panose="02020603050405020304" pitchFamily="18" charset="0"/>
              </a:rPr>
              <a:t>Lecture 1</a:t>
            </a:r>
          </a:p>
          <a:p>
            <a:pPr algn="ctr" rtl="1">
              <a:buClrTx/>
              <a:buFontTx/>
              <a:buNone/>
            </a:pPr>
            <a:r>
              <a:rPr lang="en-US" sz="3600" kern="1200" dirty="0" smtClean="0">
                <a:solidFill>
                  <a:prstClr val="black"/>
                </a:solidFill>
                <a:latin typeface="Times New Roman" panose="02020603050405020304" pitchFamily="18" charset="0"/>
                <a:ea typeface="+mn-ea"/>
                <a:cs typeface="Times New Roman" panose="02020603050405020304" pitchFamily="18" charset="0"/>
              </a:rPr>
              <a:t>Prof. </a:t>
            </a:r>
            <a:r>
              <a:rPr lang="en-US" sz="3600" kern="1200" dirty="0" err="1" smtClean="0">
                <a:solidFill>
                  <a:prstClr val="black"/>
                </a:solidFill>
                <a:latin typeface="Times New Roman" panose="02020603050405020304" pitchFamily="18" charset="0"/>
                <a:ea typeface="+mn-ea"/>
                <a:cs typeface="Times New Roman" panose="02020603050405020304" pitchFamily="18" charset="0"/>
              </a:rPr>
              <a:t>Dr.Samira</a:t>
            </a:r>
            <a:r>
              <a:rPr lang="en-US" sz="3600" kern="1200" dirty="0" smtClean="0">
                <a:solidFill>
                  <a:prstClr val="black"/>
                </a:solidFill>
                <a:latin typeface="Times New Roman" panose="02020603050405020304" pitchFamily="18" charset="0"/>
                <a:ea typeface="+mn-ea"/>
                <a:cs typeface="Times New Roman" panose="02020603050405020304" pitchFamily="18" charset="0"/>
              </a:rPr>
              <a:t>. M. </a:t>
            </a:r>
            <a:r>
              <a:rPr lang="en-US" sz="3600" kern="1200" dirty="0" err="1" smtClean="0">
                <a:solidFill>
                  <a:prstClr val="black"/>
                </a:solidFill>
                <a:latin typeface="Times New Roman" panose="02020603050405020304" pitchFamily="18" charset="0"/>
                <a:ea typeface="+mn-ea"/>
                <a:cs typeface="Times New Roman" panose="02020603050405020304" pitchFamily="18" charset="0"/>
              </a:rPr>
              <a:t>Ebrahim</a:t>
            </a:r>
            <a:endParaRPr lang="en-US" sz="3600" kern="1200" dirty="0" smtClean="0">
              <a:solidFill>
                <a:prstClr val="black"/>
              </a:solidFill>
              <a:latin typeface="Times New Roman" panose="02020603050405020304" pitchFamily="18" charset="0"/>
              <a:ea typeface="+mn-ea"/>
              <a:cs typeface="Times New Roman" panose="02020603050405020304" pitchFamily="18" charset="0"/>
            </a:endParaRPr>
          </a:p>
          <a:p>
            <a:pPr algn="ctr" rtl="1">
              <a:buClrTx/>
              <a:buFontTx/>
              <a:buNone/>
            </a:pPr>
            <a:r>
              <a:rPr lang="en-US" sz="3600" kern="1200" dirty="0" smtClean="0">
                <a:solidFill>
                  <a:prstClr val="black"/>
                </a:solidFill>
                <a:latin typeface="Times New Roman" panose="02020603050405020304" pitchFamily="18" charset="0"/>
                <a:ea typeface="+mn-ea"/>
                <a:cs typeface="Times New Roman" panose="02020603050405020304" pitchFamily="18" charset="0"/>
              </a:rPr>
              <a:t>2023-2024</a:t>
            </a:r>
          </a:p>
        </p:txBody>
      </p:sp>
    </p:spTree>
    <p:extLst>
      <p:ext uri="{BB962C8B-B14F-4D97-AF65-F5344CB8AC3E}">
        <p14:creationId xmlns:p14="http://schemas.microsoft.com/office/powerpoint/2010/main" val="3597220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6"/>
                                        </p:tgtEl>
                                        <p:attrNameLst>
                                          <p:attrName>style.color</p:attrName>
                                        </p:attrNameLst>
                                      </p:cBhvr>
                                      <p:to>
                                        <a:schemeClr val="bg1"/>
                                      </p:to>
                                    </p:animClr>
                                    <p:animClr clrSpc="rgb" dir="cw">
                                      <p:cBhvr>
                                        <p:cTn id="7" dur="250" autoRev="1" fill="remove"/>
                                        <p:tgtEl>
                                          <p:spTgt spid="6"/>
                                        </p:tgtEl>
                                        <p:attrNameLst>
                                          <p:attrName>fillcolor</p:attrName>
                                        </p:attrNameLst>
                                      </p:cBhvr>
                                      <p:to>
                                        <a:schemeClr val="bg1"/>
                                      </p:to>
                                    </p:animClr>
                                    <p:set>
                                      <p:cBhvr>
                                        <p:cTn id="8" dur="250" autoRev="1" fill="remove"/>
                                        <p:tgtEl>
                                          <p:spTgt spid="6"/>
                                        </p:tgtEl>
                                        <p:attrNameLst>
                                          <p:attrName>fill.type</p:attrName>
                                        </p:attrNameLst>
                                      </p:cBhvr>
                                      <p:to>
                                        <p:strVal val="solid"/>
                                      </p:to>
                                    </p:set>
                                    <p:set>
                                      <p:cBhvr>
                                        <p:cTn id="9" dur="250" autoRev="1" fill="remove"/>
                                        <p:tgtEl>
                                          <p:spTgt spid="6"/>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670" y="537410"/>
            <a:ext cx="7886700" cy="3263504"/>
          </a:xfrm>
        </p:spPr>
        <p:txBody>
          <a:bodyPr>
            <a:noAutofit/>
          </a:bodyPr>
          <a:lstStyle/>
          <a:p>
            <a:pPr marL="0" lvl="0" indent="0" algn="just">
              <a:buNone/>
            </a:pPr>
            <a:r>
              <a:rPr lang="en-US" sz="3200" u="sng" dirty="0">
                <a:solidFill>
                  <a:srgbClr val="FF0000"/>
                </a:solidFill>
                <a:latin typeface="Times New Roman" panose="02020603050405020304" pitchFamily="18" charset="0"/>
                <a:cs typeface="Times New Roman" panose="02020603050405020304" pitchFamily="18" charset="0"/>
              </a:rPr>
              <a:t>Culture</a:t>
            </a:r>
            <a:endParaRPr lang="en-US" sz="3200" u="sng" dirty="0" smtClean="0">
              <a:solidFill>
                <a:srgbClr val="FF0000"/>
              </a:solidFill>
              <a:latin typeface="Times New Roman" panose="02020603050405020304" pitchFamily="18" charset="0"/>
              <a:cs typeface="Times New Roman" panose="02020603050405020304" pitchFamily="18" charset="0"/>
            </a:endParaRPr>
          </a:p>
          <a:p>
            <a:pPr marL="0" lvl="0" indent="0" algn="just">
              <a:buNone/>
            </a:pPr>
            <a:r>
              <a:rPr lang="en-US" sz="3200" dirty="0" smtClean="0">
                <a:solidFill>
                  <a:prstClr val="black"/>
                </a:solidFill>
                <a:latin typeface="Times New Roman" panose="02020603050405020304" pitchFamily="18" charset="0"/>
                <a:cs typeface="Times New Roman" panose="02020603050405020304" pitchFamily="18" charset="0"/>
              </a:rPr>
              <a:t>The </a:t>
            </a:r>
            <a:r>
              <a:rPr lang="en-US" sz="3200" dirty="0">
                <a:solidFill>
                  <a:prstClr val="black"/>
                </a:solidFill>
                <a:latin typeface="Times New Roman" panose="02020603050405020304" pitchFamily="18" charset="0"/>
                <a:cs typeface="Times New Roman" panose="02020603050405020304" pitchFamily="18" charset="0"/>
              </a:rPr>
              <a:t>term culture refers to the group’s shared practices, values, and beliefs. </a:t>
            </a:r>
            <a:endParaRPr lang="en-US" sz="32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3200" dirty="0" smtClean="0">
                <a:solidFill>
                  <a:prstClr val="black"/>
                </a:solidFill>
                <a:latin typeface="Times New Roman" panose="02020603050405020304" pitchFamily="18" charset="0"/>
                <a:cs typeface="Times New Roman" panose="02020603050405020304" pitchFamily="18" charset="0"/>
              </a:rPr>
              <a:t>Culture </a:t>
            </a:r>
            <a:r>
              <a:rPr lang="en-US" sz="3200" dirty="0">
                <a:solidFill>
                  <a:prstClr val="black"/>
                </a:solidFill>
                <a:latin typeface="Times New Roman" panose="02020603050405020304" pitchFamily="18" charset="0"/>
                <a:cs typeface="Times New Roman" panose="02020603050405020304" pitchFamily="18" charset="0"/>
              </a:rPr>
              <a:t>encompasses a group’s way of life, from routine, everyday interactions to the most important parts of group members’ lives. It includes everything produced by a society, including all the social rules</a:t>
            </a:r>
            <a:r>
              <a:rPr lang="en-US" sz="3200" dirty="0" smtClean="0">
                <a:solidFill>
                  <a:prstClr val="black"/>
                </a:solidFill>
                <a:latin typeface="Times New Roman" panose="02020603050405020304" pitchFamily="18" charset="0"/>
                <a:cs typeface="Times New Roman" panose="02020603050405020304" pitchFamily="18" charset="0"/>
              </a:rPr>
              <a:t>.</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6953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0985" y="62537"/>
            <a:ext cx="9025054" cy="3263504"/>
          </a:xfrm>
        </p:spPr>
        <p:txBody>
          <a:bodyPr>
            <a:noAutofit/>
          </a:bodyPr>
          <a:lstStyle/>
          <a:p>
            <a:pPr marL="0" indent="0" algn="just">
              <a:buNone/>
            </a:pPr>
            <a:r>
              <a:rPr lang="en-US" sz="2800" u="sng" dirty="0">
                <a:solidFill>
                  <a:srgbClr val="FF0000"/>
                </a:solidFill>
                <a:latin typeface="Times New Roman" panose="02020603050405020304" pitchFamily="18" charset="0"/>
                <a:cs typeface="Times New Roman" panose="02020603050405020304" pitchFamily="18" charset="0"/>
              </a:rPr>
              <a:t>Sociological imagination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Sociologists </a:t>
            </a:r>
            <a:r>
              <a:rPr lang="en-US" sz="2800" dirty="0">
                <a:latin typeface="Times New Roman" panose="02020603050405020304" pitchFamily="18" charset="0"/>
                <a:cs typeface="Times New Roman" panose="02020603050405020304" pitchFamily="18" charset="0"/>
              </a:rPr>
              <a:t>often study culture using the sociological imagination, which pioneer sociologist C. Wright Mills (1959)</a:t>
            </a:r>
            <a:r>
              <a:rPr lang="en-US" sz="2800" dirty="0" smtClean="0">
                <a:latin typeface="Times New Roman" panose="02020603050405020304" pitchFamily="18" charset="0"/>
                <a:cs typeface="Times New Roman" panose="02020603050405020304" pitchFamily="18" charset="0"/>
              </a:rPr>
              <a:t>described </a:t>
            </a:r>
            <a:r>
              <a:rPr lang="en-US" sz="2800" dirty="0">
                <a:latin typeface="Times New Roman" panose="02020603050405020304" pitchFamily="18" charset="0"/>
                <a:cs typeface="Times New Roman" panose="02020603050405020304" pitchFamily="18" charset="0"/>
              </a:rPr>
              <a:t>as an awareness of the relationship between a person’s behavior and experience and the wider culture that shaped the person’s choices and perceptions.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It’s </a:t>
            </a:r>
            <a:r>
              <a:rPr lang="en-US" sz="2800" dirty="0">
                <a:latin typeface="Times New Roman" panose="02020603050405020304" pitchFamily="18" charset="0"/>
                <a:cs typeface="Times New Roman" panose="02020603050405020304" pitchFamily="18" charset="0"/>
              </a:rPr>
              <a:t>a way of seeing our own and other people’s behavior in relationship to history and social </a:t>
            </a:r>
            <a:r>
              <a:rPr lang="en-US" sz="2800" dirty="0" smtClean="0">
                <a:latin typeface="Times New Roman" panose="02020603050405020304" pitchFamily="18" charset="0"/>
                <a:cs typeface="Times New Roman" panose="02020603050405020304" pitchFamily="18" charset="0"/>
              </a:rPr>
              <a:t>structure.</a:t>
            </a:r>
          </a:p>
          <a:p>
            <a:pPr marL="0" indent="0" algn="just">
              <a:buNone/>
            </a:pPr>
            <a:r>
              <a:rPr lang="en-US" sz="2800" dirty="0">
                <a:latin typeface="Times New Roman" panose="02020603050405020304" pitchFamily="18" charset="0"/>
                <a:cs typeface="Times New Roman" panose="02020603050405020304" pitchFamily="18" charset="0"/>
              </a:rPr>
              <a:t>Whatever we undergo as individuals (and this applies to emotions, pain, disease and cognition) our </a:t>
            </a:r>
            <a:r>
              <a:rPr lang="en-US" sz="2800" u="sng" dirty="0">
                <a:solidFill>
                  <a:srgbClr val="FF0000"/>
                </a:solidFill>
                <a:latin typeface="Times New Roman" panose="02020603050405020304" pitchFamily="18" charset="0"/>
                <a:cs typeface="Times New Roman" panose="02020603050405020304" pitchFamily="18" charset="0"/>
              </a:rPr>
              <a:t>social surroundings</a:t>
            </a:r>
            <a:r>
              <a:rPr lang="en-US" sz="2800" dirty="0">
                <a:solidFill>
                  <a:srgbClr val="FF0000"/>
                </a:solidFill>
                <a:latin typeface="Times New Roman" panose="02020603050405020304" pitchFamily="18" charset="0"/>
                <a:cs typeface="Times New Roman" panose="02020603050405020304" pitchFamily="18" charset="0"/>
              </a:rPr>
              <a:t> have either </a:t>
            </a:r>
            <a:r>
              <a:rPr lang="en-US" sz="2800" u="sng" dirty="0">
                <a:solidFill>
                  <a:srgbClr val="FF0000"/>
                </a:solidFill>
                <a:latin typeface="Times New Roman" panose="02020603050405020304" pitchFamily="18" charset="0"/>
                <a:cs typeface="Times New Roman" panose="02020603050405020304" pitchFamily="18" charset="0"/>
              </a:rPr>
              <a:t>helped create</a:t>
            </a:r>
            <a:r>
              <a:rPr lang="en-US" sz="2800" dirty="0">
                <a:solidFill>
                  <a:srgbClr val="FF0000"/>
                </a:solidFill>
                <a:latin typeface="Times New Roman" panose="02020603050405020304" pitchFamily="18" charset="0"/>
                <a:cs typeface="Times New Roman" panose="02020603050405020304" pitchFamily="18" charset="0"/>
              </a:rPr>
              <a:t>, or are </a:t>
            </a:r>
            <a:r>
              <a:rPr lang="en-US" sz="2800" u="sng" dirty="0">
                <a:solidFill>
                  <a:srgbClr val="FF0000"/>
                </a:solidFill>
                <a:latin typeface="Times New Roman" panose="02020603050405020304" pitchFamily="18" charset="0"/>
                <a:cs typeface="Times New Roman" panose="02020603050405020304" pitchFamily="18" charset="0"/>
              </a:rPr>
              <a:t>affected by</a:t>
            </a:r>
            <a:r>
              <a:rPr lang="en-US" sz="2800" dirty="0">
                <a:solidFill>
                  <a:srgbClr val="FF0000"/>
                </a:solidFill>
                <a:latin typeface="Times New Roman" panose="02020603050405020304" pitchFamily="18" charset="0"/>
                <a:cs typeface="Times New Roman" panose="02020603050405020304" pitchFamily="18" charset="0"/>
              </a:rPr>
              <a:t>, these experiences</a:t>
            </a:r>
          </a:p>
          <a:p>
            <a:pPr marL="0" indent="0" algn="just">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834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261" y="71694"/>
            <a:ext cx="8636715" cy="4083993"/>
          </a:xfrm>
        </p:spPr>
        <p:txBody>
          <a:bodyPr>
            <a:noAutofit/>
          </a:bodyPr>
          <a:lstStyle/>
          <a:p>
            <a:pPr marL="0" indent="0" algn="just">
              <a:buNone/>
            </a:pPr>
            <a:r>
              <a:rPr lang="en-US" sz="2800" b="1" u="sng" dirty="0" smtClean="0">
                <a:solidFill>
                  <a:srgbClr val="FF0000"/>
                </a:solidFill>
                <a:latin typeface="Times New Roman" panose="02020603050405020304" pitchFamily="18" charset="0"/>
                <a:cs typeface="Times New Roman" panose="02020603050405020304" pitchFamily="18" charset="0"/>
              </a:rPr>
              <a:t>Why to study sociology </a:t>
            </a:r>
          </a:p>
          <a:p>
            <a:pPr marL="0" indent="0" algn="just">
              <a:buNone/>
            </a:pPr>
            <a:r>
              <a:rPr lang="en-US" sz="2800" dirty="0" smtClean="0">
                <a:latin typeface="Times New Roman" panose="02020603050405020304" pitchFamily="18" charset="0"/>
                <a:cs typeface="Times New Roman" panose="02020603050405020304" pitchFamily="18" charset="0"/>
              </a:rPr>
              <a:t>Studying </a:t>
            </a:r>
            <a:r>
              <a:rPr lang="en-US" sz="2800" dirty="0">
                <a:latin typeface="Times New Roman" panose="02020603050405020304" pitchFamily="18" charset="0"/>
                <a:cs typeface="Times New Roman" panose="02020603050405020304" pitchFamily="18" charset="0"/>
              </a:rPr>
              <a:t>sociology is beneficial both for the individual and for society.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By </a:t>
            </a:r>
            <a:r>
              <a:rPr lang="en-US" sz="2800" dirty="0">
                <a:latin typeface="Times New Roman" panose="02020603050405020304" pitchFamily="18" charset="0"/>
                <a:cs typeface="Times New Roman" panose="02020603050405020304" pitchFamily="18" charset="0"/>
              </a:rPr>
              <a:t>studying sociology people learn how to think critically about social issues and problems that confront our society.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study of sociology enriches students’ lives and prepares them for careers in an increasingly diverse world. Society benefits because people with sociological training are better prepared to make informed decisions about social issues and take effective action to deal with them</a:t>
            </a:r>
          </a:p>
        </p:txBody>
      </p:sp>
    </p:spTree>
    <p:extLst>
      <p:ext uri="{BB962C8B-B14F-4D97-AF65-F5344CB8AC3E}">
        <p14:creationId xmlns:p14="http://schemas.microsoft.com/office/powerpoint/2010/main" val="536669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8577" y="660728"/>
            <a:ext cx="7886700" cy="3753719"/>
          </a:xfrm>
        </p:spPr>
        <p:txBody>
          <a:bodyPr>
            <a:normAutofit/>
          </a:bodyPr>
          <a:lstStyle/>
          <a:p>
            <a:pPr marL="0" indent="0" algn="just">
              <a:buNone/>
            </a:pPr>
            <a:r>
              <a:rPr lang="en-US" sz="2800" b="1" dirty="0">
                <a:solidFill>
                  <a:srgbClr val="FF0000"/>
                </a:solidFill>
                <a:latin typeface="Times New Roman" panose="02020603050405020304" pitchFamily="18" charset="0"/>
                <a:cs typeface="Times New Roman" panose="02020603050405020304" pitchFamily="18" charset="0"/>
              </a:rPr>
              <a:t>IMPORTANCE OF SOCIOLOGY IN NURSING </a:t>
            </a:r>
            <a:endParaRPr lang="en-US" sz="28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Sociology </a:t>
            </a:r>
            <a:r>
              <a:rPr lang="en-US" sz="2800" dirty="0">
                <a:latin typeface="Times New Roman" panose="02020603050405020304" pitchFamily="18" charset="0"/>
                <a:cs typeface="Times New Roman" panose="02020603050405020304" pitchFamily="18" charset="0"/>
              </a:rPr>
              <a:t>plays an important role in the area of health sciences. Medicine and nursing have the common goal of prevention and restoration of health. However, the primary role of medicine comprises diagnosis and treatment, that is, the cure process. In contrast, the primary role of nursing lies in the care process—consisting of caring, comforting, and guiding. </a:t>
            </a:r>
          </a:p>
        </p:txBody>
      </p:sp>
    </p:spTree>
    <p:extLst>
      <p:ext uri="{BB962C8B-B14F-4D97-AF65-F5344CB8AC3E}">
        <p14:creationId xmlns:p14="http://schemas.microsoft.com/office/powerpoint/2010/main" val="2989836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364" y="602306"/>
            <a:ext cx="8515350" cy="3263504"/>
          </a:xfrm>
        </p:spPr>
        <p:txBody>
          <a:bodyPr>
            <a:noAutofit/>
          </a:bodyPr>
          <a:lstStyle/>
          <a:p>
            <a:pPr marL="0" indent="0" algn="just">
              <a:buNone/>
            </a:pPr>
            <a:r>
              <a:rPr lang="en-US" sz="2800" dirty="0">
                <a:latin typeface="Times New Roman" panose="02020603050405020304" pitchFamily="18" charset="0"/>
                <a:cs typeface="Times New Roman" panose="02020603050405020304" pitchFamily="18" charset="0"/>
              </a:rPr>
              <a:t>Nurses play a significant role in health-care profession. They are the key persons, who have significant influence over the members of the society. </a:t>
            </a:r>
            <a:r>
              <a:rPr lang="en-US" sz="2800" dirty="0" smtClean="0">
                <a:latin typeface="Times New Roman" panose="02020603050405020304" pitchFamily="18" charset="0"/>
                <a:cs typeface="Times New Roman" panose="02020603050405020304" pitchFamily="18" charset="0"/>
              </a:rPr>
              <a:t>They </a:t>
            </a:r>
            <a:r>
              <a:rPr lang="en-US" sz="2800" dirty="0">
                <a:latin typeface="Times New Roman" panose="02020603050405020304" pitchFamily="18" charset="0"/>
                <a:cs typeface="Times New Roman" panose="02020603050405020304" pitchFamily="18" charset="0"/>
              </a:rPr>
              <a:t>have to work for the maintenance of healthier lifestyles and high standards of living. Sociology is closely related to personal and community health. Specialized branches of sociology, such as medical sociology and hospital sociology, have come into existence, and these emphasize the importance of sociology in the area of health.</a:t>
            </a:r>
          </a:p>
        </p:txBody>
      </p:sp>
    </p:spTree>
    <p:extLst>
      <p:ext uri="{BB962C8B-B14F-4D97-AF65-F5344CB8AC3E}">
        <p14:creationId xmlns:p14="http://schemas.microsoft.com/office/powerpoint/2010/main" val="2930635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167" y="437124"/>
            <a:ext cx="8379665" cy="3263504"/>
          </a:xfrm>
        </p:spPr>
        <p:txBody>
          <a:bodyPr>
            <a:noAutofit/>
          </a:bodyPr>
          <a:lstStyle/>
          <a:p>
            <a:pPr marL="0" indent="0" algn="just">
              <a:buNone/>
            </a:pPr>
            <a:r>
              <a:rPr lang="en-US" sz="2400" dirty="0">
                <a:solidFill>
                  <a:srgbClr val="FF0000"/>
                </a:solidFill>
                <a:latin typeface="Times New Roman" panose="02020603050405020304" pitchFamily="18" charset="0"/>
                <a:cs typeface="Times New Roman" panose="02020603050405020304" pitchFamily="18" charset="0"/>
              </a:rPr>
              <a:t>The study of sociology is important for nurses due to the following reasons: </a:t>
            </a:r>
            <a:endParaRPr lang="en-US" sz="2400"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Sociology helps understand those forces and pressures which affect patients adversely.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helps the nurses understand the </a:t>
            </a:r>
            <a:r>
              <a:rPr lang="en-US" sz="2400" dirty="0" err="1">
                <a:latin typeface="Times New Roman" panose="02020603050405020304" pitchFamily="18" charset="0"/>
                <a:cs typeface="Times New Roman" panose="02020603050405020304" pitchFamily="18" charset="0"/>
              </a:rPr>
              <a:t>behaviour</a:t>
            </a:r>
            <a:r>
              <a:rPr lang="en-US" sz="2400" dirty="0">
                <a:latin typeface="Times New Roman" panose="02020603050405020304" pitchFamily="18" charset="0"/>
                <a:cs typeface="Times New Roman" panose="02020603050405020304" pitchFamily="18" charset="0"/>
              </a:rPr>
              <a:t>, conflicts, interpersonal relationships, </a:t>
            </a:r>
            <a:r>
              <a:rPr lang="en-US" sz="2400" dirty="0" smtClean="0">
                <a:latin typeface="Times New Roman" panose="02020603050405020304" pitchFamily="18" charset="0"/>
                <a:cs typeface="Times New Roman" panose="02020603050405020304" pitchFamily="18" charset="0"/>
              </a:rPr>
              <a:t>hierarchy</a:t>
            </a:r>
            <a:r>
              <a:rPr lang="en-US" sz="2400" dirty="0">
                <a:latin typeface="Times New Roman" panose="02020603050405020304" pitchFamily="18" charset="0"/>
                <a:cs typeface="Times New Roman" panose="02020603050405020304" pitchFamily="18" charset="0"/>
              </a:rPr>
              <a:t>, groups, adaptation, and so on, of different people working in hospitals or health institutions.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Through sociology, the nurse gets information about the socio-cultural life of the patient.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This </a:t>
            </a:r>
            <a:r>
              <a:rPr lang="en-US" sz="2400" dirty="0">
                <a:latin typeface="Times New Roman" panose="02020603050405020304" pitchFamily="18" charset="0"/>
                <a:cs typeface="Times New Roman" panose="02020603050405020304" pitchFamily="18" charset="0"/>
              </a:rPr>
              <a:t>is important for the planning and implementation of the treatment.</a:t>
            </a:r>
          </a:p>
        </p:txBody>
      </p:sp>
    </p:spTree>
    <p:extLst>
      <p:ext uri="{BB962C8B-B14F-4D97-AF65-F5344CB8AC3E}">
        <p14:creationId xmlns:p14="http://schemas.microsoft.com/office/powerpoint/2010/main" val="387263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19136"/>
            <a:ext cx="7886700" cy="3263504"/>
          </a:xfrm>
        </p:spPr>
        <p:txBody>
          <a:bodyPr>
            <a:noAutofit/>
          </a:bodyPr>
          <a:lstStyle/>
          <a:p>
            <a:pPr marL="0" indent="0" algn="just">
              <a:buNone/>
            </a:pPr>
            <a:r>
              <a:rPr lang="en-US" sz="2400" dirty="0">
                <a:latin typeface="Times New Roman" panose="02020603050405020304" pitchFamily="18" charset="0"/>
                <a:cs typeface="Times New Roman" panose="02020603050405020304" pitchFamily="18" charset="0"/>
              </a:rPr>
              <a:t>❑ With the help of sociology, we can study the structure of family, community, and society, on the basis of which health organizations are made and services distributed. Thus, medical sociology is useful for comprehensive health services.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the help of sociology, the nurses can understand the characteristics of social </a:t>
            </a:r>
            <a:r>
              <a:rPr lang="en-US" sz="2400" dirty="0" smtClean="0">
                <a:latin typeface="Times New Roman" panose="02020603050405020304" pitchFamily="18" charset="0"/>
                <a:cs typeface="Times New Roman" panose="02020603050405020304" pitchFamily="18" charset="0"/>
              </a:rPr>
              <a:t>relationship</a:t>
            </a:r>
            <a:r>
              <a:rPr lang="en-US" sz="2400" dirty="0">
                <a:latin typeface="Times New Roman" panose="02020603050405020304" pitchFamily="18" charset="0"/>
                <a:cs typeface="Times New Roman" panose="02020603050405020304" pitchFamily="18" charset="0"/>
              </a:rPr>
              <a:t>, its complexities, and its impact on health care</a:t>
            </a:r>
            <a:r>
              <a:rPr lang="en-US" sz="2400" dirty="0" smtClean="0">
                <a:latin typeface="Times New Roman" panose="02020603050405020304" pitchFamily="18" charset="0"/>
                <a:cs typeface="Times New Roman" panose="02020603050405020304" pitchFamily="18" charset="0"/>
              </a:rPr>
              <a:t>.</a:t>
            </a: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Sociology helps in the understanding and eradication of social problems. </a:t>
            </a:r>
            <a:endParaRPr lang="en-US" sz="2400" dirty="0" smtClean="0">
              <a:latin typeface="Times New Roman" panose="02020603050405020304" pitchFamily="18" charset="0"/>
              <a:cs typeface="Times New Roman" panose="02020603050405020304" pitchFamily="18" charset="0"/>
            </a:endParaRPr>
          </a:p>
          <a:p>
            <a:pPr marL="0" indent="0" algn="just">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the study of sociology, the nurses learn the techniques of adjustment that can be used in nursing</a:t>
            </a:r>
          </a:p>
        </p:txBody>
      </p:sp>
    </p:spTree>
    <p:extLst>
      <p:ext uri="{BB962C8B-B14F-4D97-AF65-F5344CB8AC3E}">
        <p14:creationId xmlns:p14="http://schemas.microsoft.com/office/powerpoint/2010/main" val="2784793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159" y="124209"/>
            <a:ext cx="7886700" cy="3263504"/>
          </a:xfrm>
        </p:spPr>
        <p:txBody>
          <a:bodyPr>
            <a:noAutofit/>
          </a:bodyPr>
          <a:lstStyle/>
          <a:p>
            <a:pPr marL="0" indent="0" algn="just">
              <a:buNone/>
            </a:pPr>
            <a:r>
              <a:rPr lang="en-US" sz="2800" u="sng" dirty="0">
                <a:solidFill>
                  <a:srgbClr val="FF0000"/>
                </a:solidFill>
                <a:latin typeface="Times New Roman" panose="02020603050405020304" pitchFamily="18" charset="0"/>
                <a:cs typeface="Times New Roman" panose="02020603050405020304" pitchFamily="18" charset="0"/>
              </a:rPr>
              <a:t>Medical </a:t>
            </a:r>
            <a:r>
              <a:rPr lang="en-US" sz="2800" u="sng" dirty="0" smtClean="0">
                <a:solidFill>
                  <a:srgbClr val="FF0000"/>
                </a:solidFill>
                <a:latin typeface="Times New Roman" panose="02020603050405020304" pitchFamily="18" charset="0"/>
                <a:cs typeface="Times New Roman" panose="02020603050405020304" pitchFamily="18" charset="0"/>
              </a:rPr>
              <a:t>sociology</a:t>
            </a:r>
          </a:p>
          <a:p>
            <a:pPr marL="0" indent="0" algn="just">
              <a:buNone/>
            </a:pPr>
            <a:r>
              <a:rPr lang="en-US" sz="2800" dirty="0" smtClean="0">
                <a:latin typeface="Times New Roman" panose="02020603050405020304" pitchFamily="18" charset="0"/>
                <a:cs typeface="Times New Roman" panose="02020603050405020304" pitchFamily="18" charset="0"/>
              </a:rPr>
              <a:t>is </a:t>
            </a:r>
            <a:r>
              <a:rPr lang="en-US" sz="2800" dirty="0">
                <a:latin typeface="Times New Roman" panose="02020603050405020304" pitchFamily="18" charset="0"/>
                <a:cs typeface="Times New Roman" panose="02020603050405020304" pitchFamily="18" charset="0"/>
              </a:rPr>
              <a:t>a specialized branch of sociology which studies health, healthy </a:t>
            </a:r>
            <a:r>
              <a:rPr lang="en-US" sz="2800" dirty="0" err="1" smtClean="0">
                <a:latin typeface="Times New Roman" panose="02020603050405020304" pitchFamily="18" charset="0"/>
                <a:cs typeface="Times New Roman" panose="02020603050405020304" pitchFamily="18" charset="0"/>
              </a:rPr>
              <a:t>behaviour</a:t>
            </a: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health institutions. Previously, disease and its treatment were considered the problems of medical sciences alone, but medical sociologists have declared that in diseases and health problems, the role of social and psychological factors is very significant.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Similarly</a:t>
            </a:r>
            <a:r>
              <a:rPr lang="en-US" sz="2800" dirty="0">
                <a:latin typeface="Times New Roman" panose="02020603050405020304" pitchFamily="18" charset="0"/>
                <a:cs typeface="Times New Roman" panose="02020603050405020304" pitchFamily="18" charset="0"/>
              </a:rPr>
              <a:t>, it is very important to find out the role of </a:t>
            </a:r>
            <a:r>
              <a:rPr lang="en-US" sz="2800" dirty="0" err="1">
                <a:latin typeface="Times New Roman" panose="02020603050405020304" pitchFamily="18" charset="0"/>
                <a:cs typeface="Times New Roman" panose="02020603050405020304" pitchFamily="18" charset="0"/>
              </a:rPr>
              <a:t>behavioural</a:t>
            </a:r>
            <a:r>
              <a:rPr lang="en-US" sz="2800" dirty="0">
                <a:latin typeface="Times New Roman" panose="02020603050405020304" pitchFamily="18" charset="0"/>
                <a:cs typeface="Times New Roman" panose="02020603050405020304" pitchFamily="18" charset="0"/>
              </a:rPr>
              <a:t> and cultural factors in the causation of diseases.</a:t>
            </a:r>
          </a:p>
        </p:txBody>
      </p:sp>
    </p:spTree>
    <p:extLst>
      <p:ext uri="{BB962C8B-B14F-4D97-AF65-F5344CB8AC3E}">
        <p14:creationId xmlns:p14="http://schemas.microsoft.com/office/powerpoint/2010/main" val="35189743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6477" y="159860"/>
            <a:ext cx="8308873" cy="3263504"/>
          </a:xfrm>
        </p:spPr>
        <p:txBody>
          <a:bodyPr>
            <a:noAutofit/>
          </a:bodyPr>
          <a:lstStyle/>
          <a:p>
            <a:pPr marL="0" indent="0" algn="just">
              <a:buNone/>
            </a:pPr>
            <a:r>
              <a:rPr lang="en-US" sz="2800" b="1" u="sng" dirty="0">
                <a:solidFill>
                  <a:srgbClr val="FF0000"/>
                </a:solidFill>
                <a:latin typeface="Times New Roman" panose="02020603050405020304" pitchFamily="18" charset="0"/>
                <a:cs typeface="Times New Roman" panose="02020603050405020304" pitchFamily="18" charset="0"/>
              </a:rPr>
              <a:t>Uses of Medical Sociology </a:t>
            </a:r>
            <a:endParaRPr lang="en-US" sz="2800" b="1" u="sng"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estimate the rural health status of the individual and the community.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find out the social factors in the causation of communicable diseases like sexual </a:t>
            </a:r>
            <a:r>
              <a:rPr lang="en-US" sz="2800" dirty="0" smtClean="0">
                <a:latin typeface="Times New Roman" panose="02020603050405020304" pitchFamily="18" charset="0"/>
                <a:cs typeface="Times New Roman" panose="02020603050405020304" pitchFamily="18" charset="0"/>
              </a:rPr>
              <a:t>diseases</a:t>
            </a:r>
            <a:r>
              <a:rPr lang="en-US" sz="2800" dirty="0">
                <a:latin typeface="Times New Roman" panose="02020603050405020304" pitchFamily="18" charset="0"/>
                <a:cs typeface="Times New Roman" panose="02020603050405020304" pitchFamily="18" charset="0"/>
              </a:rPr>
              <a:t>, TB/AIDS, and so on.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find out the customs, traditions, beliefs, and other cultural patterns that affect the health of a particular community.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establish the interdependence of medical and social sciences.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1027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lgn="just">
              <a:buNone/>
            </a:pPr>
            <a:r>
              <a:rPr lang="en-US" sz="2800" dirty="0">
                <a:solidFill>
                  <a:prstClr val="black"/>
                </a:solidFill>
                <a:latin typeface="Times New Roman" panose="02020603050405020304" pitchFamily="18" charset="0"/>
                <a:cs typeface="Times New Roman" panose="02020603050405020304" pitchFamily="18" charset="0"/>
              </a:rPr>
              <a:t>The meaning of social pathology is to understand conditions, such as poverty, crime, beggary, and so on. The study of diseases and social factors responsible for their causation may also be included in this. The study and survey of accidents, heart diseases, diabetes, asthma, cancer, and so on, come under the subject matter of social medicine</a:t>
            </a:r>
          </a:p>
          <a:p>
            <a:pPr algn="just"/>
            <a:endParaRPr lang="en-US" sz="2400" dirty="0"/>
          </a:p>
        </p:txBody>
      </p:sp>
    </p:spTree>
    <p:extLst>
      <p:ext uri="{BB962C8B-B14F-4D97-AF65-F5344CB8AC3E}">
        <p14:creationId xmlns:p14="http://schemas.microsoft.com/office/powerpoint/2010/main" val="337348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153" y="1015258"/>
            <a:ext cx="7886700" cy="3263504"/>
          </a:xfrm>
        </p:spPr>
        <p:txBody>
          <a:bodyPr>
            <a:noAutofit/>
          </a:bodyPr>
          <a:lstStyle/>
          <a:p>
            <a:pPr marL="0" indent="0">
              <a:buNone/>
            </a:pPr>
            <a:r>
              <a:rPr lang="en-US" sz="2400" dirty="0" smtClean="0">
                <a:solidFill>
                  <a:srgbClr val="FF0000"/>
                </a:solidFill>
                <a:latin typeface="Times New Roman" panose="02020603050405020304" pitchFamily="18" charset="0"/>
                <a:cs typeface="Times New Roman" panose="02020603050405020304" pitchFamily="18" charset="0"/>
              </a:rPr>
              <a:t>Objectives:</a:t>
            </a:r>
            <a:r>
              <a:rPr lang="en-US" sz="2400" dirty="0" smtClean="0">
                <a:latin typeface="Times New Roman" panose="02020603050405020304" pitchFamily="18" charset="0"/>
                <a:cs typeface="Times New Roman" panose="02020603050405020304" pitchFamily="18" charset="0"/>
              </a:rPr>
              <a:t> </a:t>
            </a:r>
          </a:p>
          <a:p>
            <a:pPr marL="0" indent="0">
              <a:buNone/>
            </a:pPr>
            <a:r>
              <a:rPr lang="en-US" sz="2400" dirty="0" smtClean="0">
                <a:latin typeface="Times New Roman" panose="02020603050405020304" pitchFamily="18" charset="0"/>
                <a:cs typeface="Times New Roman" panose="02020603050405020304" pitchFamily="18" charset="0"/>
              </a:rPr>
              <a:t>At the end of the lecture the students will be able to :</a:t>
            </a:r>
          </a:p>
          <a:p>
            <a:pPr marL="0" indent="0">
              <a:buNone/>
            </a:pPr>
            <a:r>
              <a:rPr lang="en-US" sz="2400" dirty="0" smtClean="0">
                <a:latin typeface="Times New Roman" panose="02020603050405020304" pitchFamily="18" charset="0"/>
                <a:cs typeface="Times New Roman" panose="02020603050405020304" pitchFamily="18" charset="0"/>
              </a:rPr>
              <a:t>1- Understand the basic definitions related to sociology</a:t>
            </a:r>
          </a:p>
          <a:p>
            <a:pPr marL="0" indent="0">
              <a:buNone/>
            </a:pPr>
            <a:r>
              <a:rPr lang="en-US" sz="2400" dirty="0" smtClean="0">
                <a:latin typeface="Times New Roman" panose="02020603050405020304" pitchFamily="18" charset="0"/>
                <a:cs typeface="Times New Roman" panose="02020603050405020304" pitchFamily="18" charset="0"/>
              </a:rPr>
              <a:t>2- Understand the Concept</a:t>
            </a:r>
            <a:r>
              <a:rPr lang="en-US" sz="2400" dirty="0">
                <a:latin typeface="Times New Roman" panose="02020603050405020304" pitchFamily="18" charset="0"/>
                <a:cs typeface="Times New Roman" panose="02020603050405020304" pitchFamily="18" charset="0"/>
              </a:rPr>
              <a:t>, nature, and the goals of sociology.</a:t>
            </a:r>
          </a:p>
          <a:p>
            <a:pPr marL="0" indent="0">
              <a:buNone/>
            </a:pPr>
            <a:r>
              <a:rPr lang="en-US" sz="2400" dirty="0" smtClean="0">
                <a:latin typeface="Times New Roman" panose="02020603050405020304" pitchFamily="18" charset="0"/>
                <a:cs typeface="Times New Roman" panose="02020603050405020304" pitchFamily="18" charset="0"/>
              </a:rPr>
              <a:t>3- Understand the </a:t>
            </a:r>
            <a:r>
              <a:rPr lang="en-US" sz="2400" dirty="0">
                <a:latin typeface="Times New Roman" panose="02020603050405020304" pitchFamily="18" charset="0"/>
                <a:cs typeface="Times New Roman" panose="02020603050405020304" pitchFamily="18" charset="0"/>
              </a:rPr>
              <a:t>relationship between sociology and nursing/ medicine professions.</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3669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6263" y="773384"/>
            <a:ext cx="8125993" cy="3263504"/>
          </a:xfrm>
        </p:spPr>
        <p:txBody>
          <a:bodyPr>
            <a:noAutofit/>
          </a:bodyPr>
          <a:lstStyle/>
          <a:p>
            <a:pPr marL="0" indent="0" algn="just">
              <a:buNone/>
            </a:pPr>
            <a:r>
              <a:rPr lang="en-US" sz="2400" dirty="0" smtClean="0">
                <a:latin typeface="Times New Roman" panose="02020603050405020304" pitchFamily="18" charset="0"/>
                <a:cs typeface="Times New Roman" panose="02020603050405020304" pitchFamily="18" charset="0"/>
              </a:rPr>
              <a:t>Understanding </a:t>
            </a:r>
            <a:r>
              <a:rPr lang="en-US" sz="2400" dirty="0">
                <a:latin typeface="Times New Roman" panose="02020603050405020304" pitchFamily="18" charset="0"/>
                <a:cs typeface="Times New Roman" panose="02020603050405020304" pitchFamily="18" charset="0"/>
              </a:rPr>
              <a:t>medical sociology helps nurses to estimate the health status of the individuals and the community, and also to find out the social factors that result in spread of </a:t>
            </a:r>
            <a:r>
              <a:rPr lang="en-US" sz="2400" dirty="0" smtClean="0">
                <a:latin typeface="Times New Roman" panose="02020603050405020304" pitchFamily="18" charset="0"/>
                <a:cs typeface="Times New Roman" panose="02020603050405020304" pitchFamily="18" charset="0"/>
              </a:rPr>
              <a:t>communicable </a:t>
            </a:r>
            <a:r>
              <a:rPr lang="en-US" sz="2400" dirty="0">
                <a:latin typeface="Times New Roman" panose="02020603050405020304" pitchFamily="18" charset="0"/>
                <a:cs typeface="Times New Roman" panose="02020603050405020304" pitchFamily="18" charset="0"/>
              </a:rPr>
              <a:t>diseases, such as sexually transmitted diseases, tuberculosis, AIDS, and so on; to learn the customs, traditions, beliefs, and other cultural patterns that affect the health of a particular community; to establish the interdependence of medical and social sciences; and to </a:t>
            </a:r>
            <a:r>
              <a:rPr lang="en-US" sz="2400" dirty="0" smtClean="0">
                <a:latin typeface="Times New Roman" panose="02020603050405020304" pitchFamily="18" charset="0"/>
                <a:cs typeface="Times New Roman" panose="02020603050405020304" pitchFamily="18" charset="0"/>
              </a:rPr>
              <a:t>understand </a:t>
            </a:r>
            <a:r>
              <a:rPr lang="en-US" sz="2400" dirty="0">
                <a:latin typeface="Times New Roman" panose="02020603050405020304" pitchFamily="18" charset="0"/>
                <a:cs typeface="Times New Roman" panose="02020603050405020304" pitchFamily="18" charset="0"/>
              </a:rPr>
              <a:t>the meaning of social pathology, which is learning about the conditions, such as poverty, </a:t>
            </a:r>
            <a:r>
              <a:rPr lang="en-US" sz="2400" dirty="0" smtClean="0">
                <a:latin typeface="Times New Roman" panose="02020603050405020304" pitchFamily="18" charset="0"/>
                <a:cs typeface="Times New Roman" panose="02020603050405020304" pitchFamily="18" charset="0"/>
              </a:rPr>
              <a:t>crime</a:t>
            </a:r>
            <a:r>
              <a:rPr lang="en-US" sz="2400" dirty="0">
                <a:latin typeface="Times New Roman" panose="02020603050405020304" pitchFamily="18" charset="0"/>
                <a:cs typeface="Times New Roman" panose="02020603050405020304" pitchFamily="18" charset="0"/>
              </a:rPr>
              <a:t>, beggary, and so on. </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6889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study and survey of accidents, communicable diseases, such as heart diseases, diabetes, asthma, cancer, and so on, come under the subject matter of social </a:t>
            </a:r>
            <a:r>
              <a:rPr lang="en-US" sz="3200" dirty="0" smtClean="0">
                <a:latin typeface="Times New Roman" panose="02020603050405020304" pitchFamily="18" charset="0"/>
                <a:cs typeface="Times New Roman" panose="02020603050405020304" pitchFamily="18" charset="0"/>
              </a:rPr>
              <a:t>medicine.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0895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9638"/>
            <a:ext cx="7886700" cy="994172"/>
          </a:xfrm>
        </p:spPr>
        <p:txBody>
          <a:bodyPr/>
          <a:lstStyle/>
          <a:p>
            <a:r>
              <a:rPr lang="en-US" dirty="0" smtClean="0"/>
              <a:t>Quiz </a:t>
            </a:r>
            <a:endParaRPr lang="en-US" dirty="0"/>
          </a:p>
        </p:txBody>
      </p:sp>
      <p:sp>
        <p:nvSpPr>
          <p:cNvPr id="3" name="Content Placeholder 2"/>
          <p:cNvSpPr>
            <a:spLocks noGrp="1"/>
          </p:cNvSpPr>
          <p:nvPr>
            <p:ph idx="1"/>
          </p:nvPr>
        </p:nvSpPr>
        <p:spPr>
          <a:xfrm>
            <a:off x="628650" y="596080"/>
            <a:ext cx="7886700" cy="3263504"/>
          </a:xfrm>
        </p:spPr>
        <p:txBody>
          <a:bodyPr>
            <a:noAutofit/>
          </a:bodyPr>
          <a:lstStyle/>
          <a:p>
            <a:pPr marL="0" indent="0">
              <a:buNone/>
            </a:pPr>
            <a:r>
              <a:rPr lang="en-US" sz="2400" dirty="0" smtClean="0">
                <a:latin typeface="Times New Roman" panose="02020603050405020304" pitchFamily="18" charset="0"/>
                <a:cs typeface="Times New Roman" panose="02020603050405020304" pitchFamily="18" charset="0"/>
              </a:rPr>
              <a:t>Answer the following :</a:t>
            </a:r>
          </a:p>
          <a:p>
            <a:pPr marL="0" indent="0">
              <a:buNone/>
            </a:pPr>
            <a:r>
              <a:rPr lang="en-US" sz="2400" dirty="0" smtClean="0">
                <a:latin typeface="Times New Roman" panose="02020603050405020304" pitchFamily="18" charset="0"/>
                <a:cs typeface="Times New Roman" panose="02020603050405020304" pitchFamily="18" charset="0"/>
              </a:rPr>
              <a:t>1-Which </a:t>
            </a:r>
            <a:r>
              <a:rPr lang="en-US" sz="2400" dirty="0">
                <a:latin typeface="Times New Roman" panose="02020603050405020304" pitchFamily="18" charset="0"/>
                <a:cs typeface="Times New Roman" panose="02020603050405020304" pitchFamily="18" charset="0"/>
              </a:rPr>
              <a:t>of the following best describes sociology as a subject? a. The study of individual behavior b. The study of cultures c. The study of society and social interaction d. The study of economics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C. Wright Mills once said that sociologists need to develop a sociological __________ to study how society affects individuals. a. culture b. imagination c. method d. tool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3</a:t>
            </a:r>
            <a:r>
              <a:rPr lang="en-US" sz="2400" dirty="0">
                <a:latin typeface="Times New Roman" panose="02020603050405020304" pitchFamily="18" charset="0"/>
                <a:cs typeface="Times New Roman" panose="02020603050405020304" pitchFamily="18" charset="0"/>
              </a:rPr>
              <a:t>. A sociologist defines society as a group of people who reside in a defined area, share a culture, and who: </a:t>
            </a:r>
            <a:r>
              <a:rPr lang="en-US" sz="2400" dirty="0" smtClean="0">
                <a:latin typeface="Times New Roman" panose="02020603050405020304" pitchFamily="18" charset="0"/>
                <a:cs typeface="Times New Roman" panose="02020603050405020304" pitchFamily="18" charset="0"/>
              </a:rPr>
              <a:t>    a</a:t>
            </a:r>
            <a:r>
              <a:rPr lang="en-US" sz="2400" dirty="0">
                <a:latin typeface="Times New Roman" panose="02020603050405020304" pitchFamily="18" charset="0"/>
                <a:cs typeface="Times New Roman" panose="02020603050405020304" pitchFamily="18" charset="0"/>
              </a:rPr>
              <a:t>. interact b. work in the same industry </a:t>
            </a:r>
            <a:r>
              <a:rPr lang="en-US" sz="2400" dirty="0" smtClean="0">
                <a:latin typeface="Times New Roman" panose="02020603050405020304" pitchFamily="18" charset="0"/>
                <a:cs typeface="Times New Roman" panose="02020603050405020304" pitchFamily="18" charset="0"/>
              </a:rPr>
              <a:t>           c</a:t>
            </a:r>
            <a:r>
              <a:rPr lang="en-US" sz="2400" dirty="0">
                <a:latin typeface="Times New Roman" panose="02020603050405020304" pitchFamily="18" charset="0"/>
                <a:cs typeface="Times New Roman" panose="02020603050405020304" pitchFamily="18" charset="0"/>
              </a:rPr>
              <a:t>. speak different languages d. practice a recognized religion</a:t>
            </a:r>
          </a:p>
        </p:txBody>
      </p:sp>
    </p:spTree>
    <p:extLst>
      <p:ext uri="{BB962C8B-B14F-4D97-AF65-F5344CB8AC3E}">
        <p14:creationId xmlns:p14="http://schemas.microsoft.com/office/powerpoint/2010/main" val="3289572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990" y="1750219"/>
            <a:ext cx="7886700" cy="3263504"/>
          </a:xfrm>
        </p:spPr>
        <p:txBody>
          <a:bodyPr>
            <a:normAutofit/>
          </a:bodyPr>
          <a:lstStyle/>
          <a:p>
            <a:pPr marL="0" indent="0" algn="ctr">
              <a:buNone/>
            </a:pPr>
            <a:r>
              <a:rPr lang="en-US" sz="4400" dirty="0" smtClean="0">
                <a:latin typeface="Times New Roman" panose="02020603050405020304" pitchFamily="18" charset="0"/>
                <a:cs typeface="Times New Roman" panose="02020603050405020304" pitchFamily="18" charset="0"/>
              </a:rPr>
              <a:t>Thank you </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059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311" y="415053"/>
            <a:ext cx="7943162" cy="3680460"/>
          </a:xfrm>
        </p:spPr>
        <p:txBody>
          <a:bodyPr>
            <a:noAutofit/>
          </a:bodyPr>
          <a:lstStyle/>
          <a:p>
            <a:pPr marL="0" indent="0" algn="just">
              <a:lnSpc>
                <a:spcPct val="150000"/>
              </a:lnSpc>
              <a:buNone/>
            </a:pPr>
            <a:r>
              <a:rPr lang="en-US" sz="2400" dirty="0" smtClean="0">
                <a:solidFill>
                  <a:schemeClr val="tx1"/>
                </a:solidFill>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Introduction to  sociology</a:t>
            </a:r>
            <a:endParaRPr lang="en-US" sz="3200" dirty="0" smtClean="0">
              <a:solidFill>
                <a:schemeClr val="tx1"/>
              </a:solidFill>
              <a:latin typeface="Times New Roman" panose="02020603050405020304" pitchFamily="18" charset="0"/>
              <a:cs typeface="Times New Roman" panose="02020603050405020304" pitchFamily="18" charset="0"/>
            </a:endParaRPr>
          </a:p>
          <a:p>
            <a:pPr marL="0" indent="0" algn="just">
              <a:lnSpc>
                <a:spcPct val="100000"/>
              </a:lnSpc>
              <a:buNone/>
            </a:pPr>
            <a:r>
              <a:rPr lang="en-US" sz="3200" dirty="0" smtClean="0">
                <a:solidFill>
                  <a:schemeClr val="tx1"/>
                </a:solidFill>
                <a:latin typeface="Times New Roman" panose="02020603050405020304" pitchFamily="18" charset="0"/>
                <a:cs typeface="Times New Roman" panose="02020603050405020304" pitchFamily="18" charset="0"/>
              </a:rPr>
              <a:t>The </a:t>
            </a:r>
            <a:r>
              <a:rPr lang="en-US" sz="3200" dirty="0">
                <a:solidFill>
                  <a:schemeClr val="tx1"/>
                </a:solidFill>
                <a:latin typeface="Times New Roman" panose="02020603050405020304" pitchFamily="18" charset="0"/>
                <a:cs typeface="Times New Roman" panose="02020603050405020304" pitchFamily="18" charset="0"/>
              </a:rPr>
              <a:t>word Sociology  derived from Latin word </a:t>
            </a:r>
            <a:r>
              <a:rPr lang="en-US" sz="3200" dirty="0">
                <a:solidFill>
                  <a:srgbClr val="FF0000"/>
                </a:solidFill>
                <a:latin typeface="Times New Roman" panose="02020603050405020304" pitchFamily="18" charset="0"/>
                <a:cs typeface="Times New Roman" panose="02020603050405020304" pitchFamily="18" charset="0"/>
              </a:rPr>
              <a:t>“</a:t>
            </a:r>
            <a:r>
              <a:rPr lang="en-US" sz="3200" dirty="0" err="1">
                <a:solidFill>
                  <a:srgbClr val="FF0000"/>
                </a:solidFill>
                <a:latin typeface="Times New Roman" panose="02020603050405020304" pitchFamily="18" charset="0"/>
                <a:cs typeface="Times New Roman" panose="02020603050405020304" pitchFamily="18" charset="0"/>
              </a:rPr>
              <a:t>Societus</a:t>
            </a:r>
            <a:r>
              <a:rPr lang="en-US" sz="3200" dirty="0">
                <a:solidFill>
                  <a:srgbClr val="FF0000"/>
                </a:solidFill>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means </a:t>
            </a:r>
            <a:r>
              <a:rPr lang="en-US" sz="3200" dirty="0">
                <a:solidFill>
                  <a:srgbClr val="FF0000"/>
                </a:solidFill>
                <a:latin typeface="Times New Roman" panose="02020603050405020304" pitchFamily="18" charset="0"/>
                <a:cs typeface="Times New Roman" panose="02020603050405020304" pitchFamily="18" charset="0"/>
              </a:rPr>
              <a:t>“society”, </a:t>
            </a:r>
            <a:r>
              <a:rPr lang="en-US" sz="3200" dirty="0">
                <a:solidFill>
                  <a:schemeClr val="tx1"/>
                </a:solidFill>
                <a:latin typeface="Times New Roman" panose="02020603050405020304" pitchFamily="18" charset="0"/>
                <a:cs typeface="Times New Roman" panose="02020603050405020304" pitchFamily="18" charset="0"/>
              </a:rPr>
              <a:t>and the Greek word “</a:t>
            </a:r>
            <a:r>
              <a:rPr lang="en-US" sz="3200" dirty="0">
                <a:solidFill>
                  <a:srgbClr val="FF0000"/>
                </a:solidFill>
                <a:latin typeface="Times New Roman" panose="02020603050405020304" pitchFamily="18" charset="0"/>
                <a:cs typeface="Times New Roman" panose="02020603050405020304" pitchFamily="18" charset="0"/>
              </a:rPr>
              <a:t>logos</a:t>
            </a:r>
            <a:r>
              <a:rPr lang="en-US" sz="3200" dirty="0">
                <a:solidFill>
                  <a:schemeClr val="tx1"/>
                </a:solidFill>
                <a:latin typeface="Times New Roman" panose="02020603050405020304" pitchFamily="18" charset="0"/>
                <a:cs typeface="Times New Roman" panose="02020603050405020304" pitchFamily="18" charset="0"/>
              </a:rPr>
              <a:t>” means “</a:t>
            </a:r>
            <a:r>
              <a:rPr lang="en-US" sz="3200" dirty="0">
                <a:solidFill>
                  <a:srgbClr val="FF0000"/>
                </a:solidFill>
                <a:latin typeface="Times New Roman" panose="02020603050405020304" pitchFamily="18" charset="0"/>
                <a:cs typeface="Times New Roman" panose="02020603050405020304" pitchFamily="18" charset="0"/>
              </a:rPr>
              <a:t>study or science</a:t>
            </a:r>
            <a:r>
              <a:rPr lang="en-US" sz="3200" dirty="0">
                <a:solidFill>
                  <a:schemeClr val="tx1"/>
                </a:solidFill>
                <a:latin typeface="Times New Roman" panose="02020603050405020304" pitchFamily="18" charset="0"/>
                <a:cs typeface="Times New Roman" panose="02020603050405020304" pitchFamily="18" charset="0"/>
              </a:rPr>
              <a:t>” Sociology is the “</a:t>
            </a:r>
            <a:r>
              <a:rPr lang="en-US" sz="3200" dirty="0">
                <a:solidFill>
                  <a:srgbClr val="FF0000"/>
                </a:solidFill>
                <a:latin typeface="Times New Roman" panose="02020603050405020304" pitchFamily="18" charset="0"/>
                <a:cs typeface="Times New Roman" panose="02020603050405020304" pitchFamily="18" charset="0"/>
              </a:rPr>
              <a:t>Science of Society</a:t>
            </a:r>
            <a:r>
              <a:rPr lang="en-US" sz="3200" dirty="0" smtClean="0">
                <a:solidFill>
                  <a:srgbClr val="FF0000"/>
                </a:solidFill>
                <a:latin typeface="Times New Roman" panose="02020603050405020304" pitchFamily="18" charset="0"/>
                <a:cs typeface="Times New Roman" panose="02020603050405020304" pitchFamily="18" charset="0"/>
              </a:rPr>
              <a:t>”.</a:t>
            </a:r>
          </a:p>
          <a:p>
            <a:pPr marL="0" indent="0" algn="just">
              <a:lnSpc>
                <a:spcPct val="150000"/>
              </a:lnSpc>
              <a:buNone/>
            </a:pP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8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4572" y="804224"/>
            <a:ext cx="7886700" cy="3263504"/>
          </a:xfrm>
        </p:spPr>
        <p:txBody>
          <a:bodyPr>
            <a:noAutofit/>
          </a:bodyPr>
          <a:lstStyle/>
          <a:p>
            <a:pPr marL="0" indent="0" algn="just">
              <a:buNone/>
            </a:pPr>
            <a:r>
              <a:rPr lang="en-US" sz="3200" dirty="0" smtClean="0">
                <a:solidFill>
                  <a:srgbClr val="FF0000"/>
                </a:solidFill>
                <a:latin typeface="Times New Roman" panose="02020603050405020304" pitchFamily="18" charset="0"/>
                <a:cs typeface="Times New Roman" panose="02020603050405020304" pitchFamily="18" charset="0"/>
              </a:rPr>
              <a:t>Sociology:</a:t>
            </a:r>
            <a:r>
              <a:rPr lang="en-US" sz="3200" dirty="0" smtClean="0">
                <a:latin typeface="Times New Roman" panose="02020603050405020304" pitchFamily="18" charset="0"/>
                <a:cs typeface="Times New Roman" panose="02020603050405020304" pitchFamily="18" charset="0"/>
              </a:rPr>
              <a:t> Sociology </a:t>
            </a:r>
            <a:r>
              <a:rPr lang="en-US" sz="3200" dirty="0">
                <a:latin typeface="Times New Roman" panose="02020603050405020304" pitchFamily="18" charset="0"/>
                <a:cs typeface="Times New Roman" panose="02020603050405020304" pitchFamily="18" charset="0"/>
              </a:rPr>
              <a:t>is the scientific and systematic study of groups and group interactions, societies and social interactions, from small and personal groups to very large groups.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society: </a:t>
            </a:r>
            <a:r>
              <a:rPr lang="en-US" sz="3200" dirty="0" smtClean="0">
                <a:latin typeface="Times New Roman" panose="02020603050405020304" pitchFamily="18" charset="0"/>
                <a:cs typeface="Times New Roman" panose="02020603050405020304" pitchFamily="18" charset="0"/>
              </a:rPr>
              <a:t>A </a:t>
            </a:r>
            <a:r>
              <a:rPr lang="en-US" sz="3200" dirty="0">
                <a:latin typeface="Times New Roman" panose="02020603050405020304" pitchFamily="18" charset="0"/>
                <a:cs typeface="Times New Roman" panose="02020603050405020304" pitchFamily="18" charset="0"/>
              </a:rPr>
              <a:t>group of people who live in a defined geographic area, who interact with one another, and who share a common </a:t>
            </a:r>
            <a:r>
              <a:rPr lang="en-US" sz="3200" dirty="0" smtClean="0">
                <a:latin typeface="Times New Roman" panose="02020603050405020304" pitchFamily="18" charset="0"/>
                <a:cs typeface="Times New Roman" panose="02020603050405020304" pitchFamily="18" charset="0"/>
              </a:rPr>
              <a:t>culture</a:t>
            </a:r>
            <a:endParaRPr lang="en-US" sz="3200" dirty="0" smtClean="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2539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term sociology was coined by </a:t>
            </a:r>
            <a:r>
              <a:rPr lang="en-US" sz="3200" dirty="0" smtClean="0">
                <a:solidFill>
                  <a:srgbClr val="FF0000"/>
                </a:solidFill>
                <a:latin typeface="Times New Roman" panose="02020603050405020304" pitchFamily="18" charset="0"/>
                <a:cs typeface="Times New Roman" panose="02020603050405020304" pitchFamily="18" charset="0"/>
              </a:rPr>
              <a:t>August </a:t>
            </a:r>
            <a:r>
              <a:rPr lang="en-US" sz="3200" dirty="0">
                <a:solidFill>
                  <a:srgbClr val="FF0000"/>
                </a:solidFill>
                <a:latin typeface="Times New Roman" panose="02020603050405020304" pitchFamily="18" charset="0"/>
                <a:cs typeface="Times New Roman" panose="02020603050405020304" pitchFamily="18" charset="0"/>
              </a:rPr>
              <a:t>Comte, </a:t>
            </a:r>
            <a:r>
              <a:rPr lang="en-US" sz="3200" dirty="0">
                <a:latin typeface="Times New Roman" panose="02020603050405020304" pitchFamily="18" charset="0"/>
                <a:cs typeface="Times New Roman" panose="02020603050405020304" pitchFamily="18" charset="0"/>
              </a:rPr>
              <a:t>the French philosopher often referred to as the father of sociology</a:t>
            </a:r>
            <a:r>
              <a:rPr lang="en-US" sz="3200" dirty="0" smtClean="0">
                <a:latin typeface="Times New Roman" panose="02020603050405020304" pitchFamily="18" charset="0"/>
                <a:cs typeface="Times New Roman" panose="02020603050405020304" pitchFamily="18" charset="0"/>
              </a:rPr>
              <a:t>.                     </a:t>
            </a: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He introduced the word sociology for the first time in his famous work Positive Philosophy in about 1839. </a:t>
            </a:r>
          </a:p>
        </p:txBody>
      </p:sp>
    </p:spTree>
    <p:extLst>
      <p:ext uri="{BB962C8B-B14F-4D97-AF65-F5344CB8AC3E}">
        <p14:creationId xmlns:p14="http://schemas.microsoft.com/office/powerpoint/2010/main" val="294597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210" y="866299"/>
            <a:ext cx="7886700" cy="3263504"/>
          </a:xfrm>
        </p:spPr>
        <p:txBody>
          <a:bodyPr>
            <a:noAutofit/>
          </a:bodyPr>
          <a:lstStyle/>
          <a:p>
            <a:pPr marL="0" indent="0" algn="just">
              <a:buNone/>
            </a:pPr>
            <a:r>
              <a:rPr lang="en-US" sz="2800" b="1" u="sng" dirty="0" smtClean="0">
                <a:solidFill>
                  <a:srgbClr val="FF0000"/>
                </a:solidFill>
                <a:latin typeface="Times New Roman" panose="02020603050405020304" pitchFamily="18" charset="0"/>
                <a:cs typeface="Times New Roman" panose="02020603050405020304" pitchFamily="18" charset="0"/>
              </a:rPr>
              <a:t>Teaching </a:t>
            </a:r>
            <a:r>
              <a:rPr lang="en-US" sz="2800" b="1" u="sng" dirty="0">
                <a:solidFill>
                  <a:srgbClr val="FF0000"/>
                </a:solidFill>
                <a:latin typeface="Times New Roman" panose="02020603050405020304" pitchFamily="18" charset="0"/>
                <a:cs typeface="Times New Roman" panose="02020603050405020304" pitchFamily="18" charset="0"/>
              </a:rPr>
              <a:t>of Sociology as a Separate Discipline </a:t>
            </a:r>
            <a:endParaRPr lang="en-US" sz="2800" b="1" u="sng"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Sociology </a:t>
            </a:r>
            <a:r>
              <a:rPr lang="en-US" sz="2800" dirty="0">
                <a:latin typeface="Times New Roman" panose="02020603050405020304" pitchFamily="18" charset="0"/>
                <a:cs typeface="Times New Roman" panose="02020603050405020304" pitchFamily="18" charset="0"/>
              </a:rPr>
              <a:t>is one of the youngest of the social science disciplines. It was earlier studied as a part of philosophy</a:t>
            </a:r>
            <a:r>
              <a:rPr lang="en-US" sz="2800" dirty="0" smtClean="0">
                <a:latin typeface="Times New Roman" panose="02020603050405020304" pitchFamily="18" charset="0"/>
                <a:cs typeface="Times New Roman" panose="02020603050405020304" pitchFamily="18" charset="0"/>
              </a:rPr>
              <a:t>.</a:t>
            </a:r>
          </a:p>
          <a:p>
            <a:pPr marL="0" indent="0" algn="just">
              <a:buNone/>
            </a:pPr>
            <a:r>
              <a:rPr lang="en-US" sz="2800" dirty="0" smtClean="0">
                <a:latin typeface="Times New Roman" panose="02020603050405020304" pitchFamily="18" charset="0"/>
                <a:cs typeface="Times New Roman" panose="02020603050405020304" pitchFamily="18" charset="0"/>
              </a:rPr>
              <a:t>With the development of modern science and scientific methods during the 18</a:t>
            </a:r>
            <a:r>
              <a:rPr lang="en-US" sz="2800" baseline="30000" dirty="0" smtClean="0">
                <a:latin typeface="Times New Roman" panose="02020603050405020304" pitchFamily="18" charset="0"/>
                <a:cs typeface="Times New Roman" panose="02020603050405020304" pitchFamily="18" charset="0"/>
              </a:rPr>
              <a:t>th</a:t>
            </a:r>
            <a:r>
              <a:rPr lang="en-US" sz="2800" dirty="0" smtClean="0">
                <a:solidFill>
                  <a:prstClr val="black"/>
                </a:solidFill>
                <a:latin typeface="Times New Roman" panose="02020603050405020304" pitchFamily="18" charset="0"/>
                <a:cs typeface="Times New Roman" panose="02020603050405020304" pitchFamily="18" charset="0"/>
              </a:rPr>
              <a:t>and </a:t>
            </a:r>
            <a:r>
              <a:rPr lang="en-US" sz="2800" dirty="0">
                <a:solidFill>
                  <a:prstClr val="black"/>
                </a:solidFill>
                <a:latin typeface="Times New Roman" panose="02020603050405020304" pitchFamily="18" charset="0"/>
                <a:cs typeface="Times New Roman" panose="02020603050405020304" pitchFamily="18" charset="0"/>
              </a:rPr>
              <a:t>19th centuries, there was a separation of sociology from philosophy and a closer association with the natural or physical sciences</a:t>
            </a:r>
            <a:r>
              <a:rPr lang="en-US" sz="2800" dirty="0" smtClean="0">
                <a:latin typeface="Times New Roman" panose="02020603050405020304" pitchFamily="18" charset="0"/>
                <a:cs typeface="Times New Roman" panose="02020603050405020304" pitchFamily="18" charset="0"/>
              </a:rPr>
              <a:t> </a:t>
            </a:r>
            <a:endParaRPr lang="ar-IQ"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159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4340" y="416719"/>
            <a:ext cx="7981950" cy="3263504"/>
          </a:xfrm>
        </p:spPr>
        <p:txBody>
          <a:bodyPr>
            <a:noAutofit/>
          </a:bodyPr>
          <a:lstStyle/>
          <a:p>
            <a:pPr marL="0" indent="0" algn="just">
              <a:buNone/>
            </a:pPr>
            <a:r>
              <a:rPr lang="en-US" sz="2700" b="1" u="sng" dirty="0" smtClean="0">
                <a:solidFill>
                  <a:srgbClr val="FF0000"/>
                </a:solidFill>
                <a:latin typeface="Times New Roman" panose="02020603050405020304" pitchFamily="18" charset="0"/>
                <a:cs typeface="Times New Roman" panose="02020603050405020304" pitchFamily="18" charset="0"/>
              </a:rPr>
              <a:t>The </a:t>
            </a:r>
            <a:r>
              <a:rPr lang="en-US" sz="2700" b="1" u="sng" dirty="0">
                <a:solidFill>
                  <a:srgbClr val="FF0000"/>
                </a:solidFill>
                <a:latin typeface="Times New Roman" panose="02020603050405020304" pitchFamily="18" charset="0"/>
                <a:cs typeface="Times New Roman" panose="02020603050405020304" pitchFamily="18" charset="0"/>
              </a:rPr>
              <a:t>general concepts of sociology are as follows</a:t>
            </a:r>
            <a:r>
              <a:rPr lang="en-US" sz="2700" dirty="0">
                <a:solidFill>
                  <a:prstClr val="black"/>
                </a:solidFill>
                <a:latin typeface="Times New Roman" panose="02020603050405020304" pitchFamily="18" charset="0"/>
                <a:cs typeface="Times New Roman" panose="02020603050405020304" pitchFamily="18" charset="0"/>
              </a:rPr>
              <a:t>: </a:t>
            </a:r>
            <a:endParaRPr lang="ar-IQ" sz="27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2700" dirty="0">
                <a:solidFill>
                  <a:prstClr val="black"/>
                </a:solidFill>
                <a:latin typeface="Times New Roman" panose="02020603050405020304" pitchFamily="18" charset="0"/>
                <a:cs typeface="Times New Roman" panose="02020603050405020304" pitchFamily="18" charset="0"/>
              </a:rPr>
              <a:t>❑ Sociology is a science of society. </a:t>
            </a:r>
            <a:endParaRPr lang="ar-IQ" sz="27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2700" dirty="0">
                <a:solidFill>
                  <a:prstClr val="black"/>
                </a:solidFill>
                <a:latin typeface="Times New Roman" panose="02020603050405020304" pitchFamily="18" charset="0"/>
                <a:cs typeface="Times New Roman" panose="02020603050405020304" pitchFamily="18" charset="0"/>
              </a:rPr>
              <a:t>❑ Sociology is a science of social relationships. </a:t>
            </a:r>
            <a:endParaRPr lang="ar-IQ" sz="27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2700" dirty="0">
                <a:solidFill>
                  <a:prstClr val="black"/>
                </a:solidFill>
                <a:latin typeface="Times New Roman" panose="02020603050405020304" pitchFamily="18" charset="0"/>
                <a:cs typeface="Times New Roman" panose="02020603050405020304" pitchFamily="18" charset="0"/>
              </a:rPr>
              <a:t>❑ Sociology is the study of social life. </a:t>
            </a:r>
            <a:endParaRPr lang="en-US" sz="2700" dirty="0" smtClean="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2700" dirty="0" smtClean="0">
                <a:solidFill>
                  <a:prstClr val="black"/>
                </a:solidFill>
                <a:latin typeface="Times New Roman" panose="02020603050405020304" pitchFamily="18" charset="0"/>
                <a:cs typeface="Times New Roman" panose="02020603050405020304" pitchFamily="18" charset="0"/>
              </a:rPr>
              <a:t>❑ </a:t>
            </a:r>
            <a:r>
              <a:rPr lang="en-US" sz="2700" dirty="0">
                <a:solidFill>
                  <a:prstClr val="black"/>
                </a:solidFill>
                <a:latin typeface="Times New Roman" panose="02020603050405020304" pitchFamily="18" charset="0"/>
                <a:cs typeface="Times New Roman" panose="02020603050405020304" pitchFamily="18" charset="0"/>
              </a:rPr>
              <a:t>Sociology is the study of human </a:t>
            </a:r>
            <a:r>
              <a:rPr lang="en-US" sz="2700" dirty="0" err="1">
                <a:solidFill>
                  <a:prstClr val="black"/>
                </a:solidFill>
                <a:latin typeface="Times New Roman" panose="02020603050405020304" pitchFamily="18" charset="0"/>
                <a:cs typeface="Times New Roman" panose="02020603050405020304" pitchFamily="18" charset="0"/>
              </a:rPr>
              <a:t>behaviour</a:t>
            </a:r>
            <a:r>
              <a:rPr lang="en-US" sz="2700" dirty="0">
                <a:solidFill>
                  <a:prstClr val="black"/>
                </a:solidFill>
                <a:latin typeface="Times New Roman" panose="02020603050405020304" pitchFamily="18" charset="0"/>
                <a:cs typeface="Times New Roman" panose="02020603050405020304" pitchFamily="18" charset="0"/>
              </a:rPr>
              <a:t> in groups. </a:t>
            </a:r>
            <a:endParaRPr lang="ar-IQ" sz="27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2700" dirty="0">
                <a:solidFill>
                  <a:prstClr val="black"/>
                </a:solidFill>
                <a:latin typeface="Times New Roman" panose="02020603050405020304" pitchFamily="18" charset="0"/>
                <a:cs typeface="Times New Roman" panose="02020603050405020304" pitchFamily="18" charset="0"/>
              </a:rPr>
              <a:t>❑ Sociology is the study of social action. </a:t>
            </a:r>
            <a:endParaRPr lang="ar-IQ" sz="27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2700" dirty="0">
                <a:solidFill>
                  <a:prstClr val="black"/>
                </a:solidFill>
                <a:latin typeface="Times New Roman" panose="02020603050405020304" pitchFamily="18" charset="0"/>
                <a:cs typeface="Times New Roman" panose="02020603050405020304" pitchFamily="18" charset="0"/>
              </a:rPr>
              <a:t>❑ Sociology is the study of forms of social relationships. </a:t>
            </a:r>
            <a:endParaRPr lang="ar-IQ" sz="2700" dirty="0">
              <a:solidFill>
                <a:prstClr val="black"/>
              </a:solidFill>
              <a:latin typeface="Times New Roman" panose="02020603050405020304" pitchFamily="18" charset="0"/>
              <a:cs typeface="Times New Roman" panose="02020603050405020304" pitchFamily="18" charset="0"/>
            </a:endParaRPr>
          </a:p>
          <a:p>
            <a:pPr marL="0" lvl="0" indent="0" algn="just">
              <a:buNone/>
            </a:pPr>
            <a:r>
              <a:rPr lang="en-US" sz="2700" dirty="0">
                <a:solidFill>
                  <a:prstClr val="black"/>
                </a:solidFill>
                <a:latin typeface="Times New Roman" panose="02020603050405020304" pitchFamily="18" charset="0"/>
                <a:cs typeface="Times New Roman" panose="02020603050405020304" pitchFamily="18" charset="0"/>
              </a:rPr>
              <a:t>❑ Sociology is the study of social groups or social systems</a:t>
            </a:r>
          </a:p>
          <a:p>
            <a:pPr marL="0" indent="0">
              <a:buNone/>
            </a:pPr>
            <a:endParaRPr lang="en-US" sz="2700" dirty="0"/>
          </a:p>
        </p:txBody>
      </p:sp>
    </p:spTree>
    <p:extLst>
      <p:ext uri="{BB962C8B-B14F-4D97-AF65-F5344CB8AC3E}">
        <p14:creationId xmlns:p14="http://schemas.microsoft.com/office/powerpoint/2010/main" val="3733219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1250" y="74345"/>
            <a:ext cx="8720252" cy="4898173"/>
          </a:xfrm>
          <a:prstGeom prst="rect">
            <a:avLst/>
          </a:prstGeom>
        </p:spPr>
      </p:pic>
    </p:spTree>
    <p:extLst>
      <p:ext uri="{BB962C8B-B14F-4D97-AF65-F5344CB8AC3E}">
        <p14:creationId xmlns:p14="http://schemas.microsoft.com/office/powerpoint/2010/main" val="1576438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0070" y="477679"/>
            <a:ext cx="7886700" cy="3263504"/>
          </a:xfrm>
        </p:spPr>
        <p:txBody>
          <a:bodyPr>
            <a:noAutofit/>
          </a:bodyPr>
          <a:lstStyle/>
          <a:p>
            <a:pPr marL="0" indent="0">
              <a:buNone/>
            </a:pPr>
            <a:r>
              <a:rPr lang="en-US" sz="2400" b="1" u="sng" dirty="0" smtClean="0">
                <a:solidFill>
                  <a:srgbClr val="FF0000"/>
                </a:solidFill>
                <a:latin typeface="Times New Roman" panose="02020603050405020304" pitchFamily="18" charset="0"/>
                <a:cs typeface="Times New Roman" panose="02020603050405020304" pitchFamily="18" charset="0"/>
              </a:rPr>
              <a:t>NATURE OF SOCIOLOGY</a:t>
            </a:r>
          </a:p>
          <a:p>
            <a:pPr marL="0" indent="0">
              <a:buNone/>
            </a:pPr>
            <a:r>
              <a:rPr lang="en-US" sz="2400" dirty="0" smtClean="0">
                <a:latin typeface="Times New Roman" panose="02020603050405020304" pitchFamily="18" charset="0"/>
                <a:cs typeface="Times New Roman" panose="02020603050405020304" pitchFamily="18" charset="0"/>
              </a:rPr>
              <a:t>Sociology </a:t>
            </a:r>
            <a:r>
              <a:rPr lang="en-US" sz="2400" dirty="0">
                <a:latin typeface="Times New Roman" panose="02020603050405020304" pitchFamily="18" charset="0"/>
                <a:cs typeface="Times New Roman" panose="02020603050405020304" pitchFamily="18" charset="0"/>
              </a:rPr>
              <a:t>as a subject, which is the branch of social science, gives knowledge about society and its functions, and explains the nature of social activity, and that each society has different nature. </a:t>
            </a:r>
            <a:endParaRPr lang="en-US"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important characteristics of sociology are as follows: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a purely independent science.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a social science with no definite normative discipline.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a pure science and not a practical science. </a:t>
            </a:r>
            <a:endParaRPr lang="ar-IQ" sz="2400" dirty="0" smtClean="0">
              <a:latin typeface="Times New Roman" panose="02020603050405020304" pitchFamily="18" charset="0"/>
              <a:cs typeface="Times New Roman" panose="02020603050405020304" pitchFamily="18" charset="0"/>
            </a:endParaRPr>
          </a:p>
          <a:p>
            <a:pPr marL="0" indent="0">
              <a:buNone/>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It is more or less an abstract science and not a concrete science.</a:t>
            </a:r>
          </a:p>
        </p:txBody>
      </p:sp>
    </p:spTree>
    <p:extLst>
      <p:ext uri="{BB962C8B-B14F-4D97-AF65-F5344CB8AC3E}">
        <p14:creationId xmlns:p14="http://schemas.microsoft.com/office/powerpoint/2010/main" val="68149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516</TotalTime>
  <Words>1499</Words>
  <Application>Microsoft Office PowerPoint</Application>
  <PresentationFormat>On-screen Show (16:9)</PresentationFormat>
  <Paragraphs>73</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Quiz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Qais ALsheikh</dc:creator>
  <cp:lastModifiedBy>Maher</cp:lastModifiedBy>
  <cp:revision>71</cp:revision>
  <dcterms:modified xsi:type="dcterms:W3CDTF">2023-10-26T08:03:02Z</dcterms:modified>
</cp:coreProperties>
</file>